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46"/>
  </p:notesMasterIdLst>
  <p:sldIdLst>
    <p:sldId id="297" r:id="rId2"/>
    <p:sldId id="302" r:id="rId3"/>
    <p:sldId id="292" r:id="rId4"/>
    <p:sldId id="293" r:id="rId5"/>
    <p:sldId id="294" r:id="rId6"/>
    <p:sldId id="257" r:id="rId7"/>
    <p:sldId id="301" r:id="rId8"/>
    <p:sldId id="258" r:id="rId9"/>
    <p:sldId id="298" r:id="rId10"/>
    <p:sldId id="261" r:id="rId11"/>
    <p:sldId id="262" r:id="rId12"/>
    <p:sldId id="259" r:id="rId13"/>
    <p:sldId id="263" r:id="rId14"/>
    <p:sldId id="264" r:id="rId15"/>
    <p:sldId id="288" r:id="rId16"/>
    <p:sldId id="287" r:id="rId17"/>
    <p:sldId id="289" r:id="rId18"/>
    <p:sldId id="285" r:id="rId19"/>
    <p:sldId id="265" r:id="rId20"/>
    <p:sldId id="266" r:id="rId21"/>
    <p:sldId id="267" r:id="rId22"/>
    <p:sldId id="268" r:id="rId23"/>
    <p:sldId id="306" r:id="rId24"/>
    <p:sldId id="275" r:id="rId25"/>
    <p:sldId id="276" r:id="rId26"/>
    <p:sldId id="277" r:id="rId27"/>
    <p:sldId id="269" r:id="rId28"/>
    <p:sldId id="270" r:id="rId29"/>
    <p:sldId id="303" r:id="rId30"/>
    <p:sldId id="304" r:id="rId31"/>
    <p:sldId id="271" r:id="rId32"/>
    <p:sldId id="272" r:id="rId33"/>
    <p:sldId id="273" r:id="rId34"/>
    <p:sldId id="305" r:id="rId35"/>
    <p:sldId id="290" r:id="rId36"/>
    <p:sldId id="278" r:id="rId37"/>
    <p:sldId id="279" r:id="rId38"/>
    <p:sldId id="295" r:id="rId39"/>
    <p:sldId id="282" r:id="rId40"/>
    <p:sldId id="283" r:id="rId41"/>
    <p:sldId id="284" r:id="rId42"/>
    <p:sldId id="291" r:id="rId43"/>
    <p:sldId id="300" r:id="rId44"/>
    <p:sldId id="299" r:id="rId45"/>
  </p:sldIdLst>
  <p:sldSz cx="9144000" cy="5143500" type="screen16x9"/>
  <p:notesSz cx="6858000" cy="9144000"/>
  <p:embeddedFontLst>
    <p:embeddedFont>
      <p:font typeface="Century Gothic" panose="020B0502020202020204" pitchFamily="34" charset="0"/>
      <p:regular r:id="rId47"/>
      <p:bold r:id="rId48"/>
      <p:italic r:id="rId49"/>
      <p:boldItalic r:id="rId50"/>
    </p:embeddedFont>
    <p:embeddedFont>
      <p:font typeface="Oswald" pitchFamily="2" charset="77"/>
      <p:regular r:id="rId51"/>
      <p:bold r:id="rId52"/>
    </p:embeddedFont>
    <p:embeddedFont>
      <p:font typeface="Wingdings 3" pitchFamily="2" charset="2"/>
      <p:regular r:id="rId5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0"/>
    <p:restoredTop sz="94661"/>
  </p:normalViewPr>
  <p:slideViewPr>
    <p:cSldViewPr snapToGrid="0">
      <p:cViewPr varScale="1">
        <p:scale>
          <a:sx n="152" d="100"/>
          <a:sy n="152" d="100"/>
        </p:scale>
        <p:origin x="304"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a:t>
          </a:r>
          <a:r>
            <a:rPr lang="en-US" dirty="0" err="1"/>
            <a:t>sSand</a:t>
          </a:r>
          <a:r>
            <a:rPr lang="en-US" dirty="0"/>
            <a:t>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96940E48-2A05-744A-812A-A8951E1EECC1}" type="presOf" srcId="{B2E4F67D-F787-43D6-8BCA-D4AD15E0284E}" destId="{778E796F-DAD1-8F43-9162-9B9F651A4CC4}"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C05F8A63-5000-42D3-98CE-BE5A81901BF2}" srcId="{FEC97702-E16B-4F5C-AD69-D5EA2BF4AC8A}" destId="{60749DB6-F5DC-444B-90DA-579403826503}" srcOrd="0" destOrd="0" parTransId="{FC571C25-98F5-4748-A78D-B7751B631D94}" sibTransId="{C9D6A479-280B-4AD6-989E-AEEE535216B9}"/>
    <dgm:cxn modelId="{59DFA871-70A0-CA41-B5A0-862F21ACDDF2}" type="presOf" srcId="{962DF030-705C-49B6-9F35-F0D14017AD96}" destId="{124F5DD2-FB63-294E-86E7-1C2A5A9BB30F}" srcOrd="0" destOrd="0" presId="urn:microsoft.com/office/officeart/2016/7/layout/VerticalHollowActionList"/>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dirty="0"/>
            <a:t>Cyberinet units will be available for purchase at a future date.</a:t>
          </a:r>
          <a:endParaRPr lang="en-US" dirty="0"/>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All materials are open-source.</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dirty="0"/>
            <a:t>A person can build their own unit using the online resources</a:t>
          </a: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a:t>
          </a:r>
          <a:r>
            <a:rPr lang="en-US" sz="1100" kern="1200" dirty="0" err="1"/>
            <a:t>sSand</a:t>
          </a:r>
          <a:r>
            <a:rPr lang="en-US" sz="1100" kern="1200" dirty="0"/>
            <a:t>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Cyberinet units will be available for purchase at a future date.</a:t>
          </a:r>
          <a:endParaRPr lang="en-US" sz="1700" kern="1200" dirty="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All materials are open-source.</a:t>
          </a:r>
          <a:endParaRPr lang="en-US" sz="17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person can build their own unit using the online resources</a:t>
          </a:r>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167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556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diagramLayout" Target="../diagrams/layout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openxmlformats.org/officeDocument/2006/relationships/diagramData" Target="../diagrams/data1.xml"/><Relationship Id="rId5" Type="http://schemas.openxmlformats.org/officeDocument/2006/relationships/image" Target="../media/image4.png"/><Relationship Id="rId15" Type="http://schemas.microsoft.com/office/2007/relationships/diagramDrawing" Target="../diagrams/drawing1.xml"/><Relationship Id="rId10" Type="http://schemas.openxmlformats.org/officeDocument/2006/relationships/image" Target="../media/image24.jpg"/><Relationship Id="rId4" Type="http://schemas.openxmlformats.org/officeDocument/2006/relationships/image" Target="../media/image3.png"/><Relationship Id="rId9" Type="http://schemas.openxmlformats.org/officeDocument/2006/relationships/image" Target="../media/image23.JPG"/><Relationship Id="rId14" Type="http://schemas.openxmlformats.org/officeDocument/2006/relationships/diagramColors" Target="../diagrams/colors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4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2400" b="0" i="0" kern="1200" dirty="0">
                <a:solidFill>
                  <a:schemeClr val="tx2"/>
                </a:solidFill>
                <a:latin typeface="+mj-lt"/>
                <a:ea typeface="+mj-ea"/>
                <a:cs typeface="+mj-cs"/>
              </a:rPr>
              <a:t>The main event will begin soon.</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Please take your seat.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Access the event program and music scores with this </a:t>
            </a: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QR code =&gt;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endParaRPr lang="en-US" sz="24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391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9</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a:solidFill>
                  <a:schemeClr val="bg2"/>
                </a:solidFill>
                <a:latin typeface="+mj-lt"/>
                <a:ea typeface="+mj-ea"/>
                <a:cs typeface="+mj-cs"/>
              </a:rPr>
              <a:t>Components Included</a:t>
            </a: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050" dirty="0"/>
              <a:t>The main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457200" lvl="0" indent="-342900" defTabSz="457200">
              <a:lnSpc>
                <a:spcPct val="90000"/>
              </a:lnSpc>
              <a:spcBef>
                <a:spcPts val="1000"/>
              </a:spcBef>
              <a:buSzPct val="80000"/>
              <a:buFont typeface="Wingdings 3" charset="2"/>
              <a:buChar char=""/>
            </a:pPr>
            <a:r>
              <a:rPr lang="en-US" sz="1050" dirty="0"/>
              <a:t>2 programmable LEDs.</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10</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580084" y="2472826"/>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44845" y="124636"/>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5825" y="2555900"/>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11</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311700" y="603900"/>
            <a:ext cx="3909024" cy="1711150"/>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4572000" y="964427"/>
            <a:ext cx="3909024" cy="2250061"/>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540913" y="2459865"/>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4572000" y="603900"/>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189750" y="3323498"/>
            <a:ext cx="2291274" cy="1711150"/>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5162226" y="3510580"/>
            <a:ext cx="997389" cy="369332"/>
          </a:xfrm>
          <a:prstGeom prst="rect">
            <a:avLst/>
          </a:prstGeom>
          <a:noFill/>
        </p:spPr>
        <p:txBody>
          <a:bodyPr wrap="none" rtlCol="0">
            <a:spAutoFit/>
          </a:bodyPr>
          <a:lstStyle/>
          <a:p>
            <a:r>
              <a:rPr lang="en-US" dirty="0"/>
              <a:t>Buttons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12</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177783" y="912710"/>
            <a:ext cx="7833781" cy="1655267"/>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271251" y="2852140"/>
            <a:ext cx="6762135" cy="1378435"/>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737419"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6378677" y="4230575"/>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13</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14</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15</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16</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494298" cy="1256982"/>
          </a:xfrm>
        </p:spPr>
        <p:txBody>
          <a:bodyPr vert="horz" lIns="91440" tIns="45720" rIns="91440" bIns="45720" rtlCol="0" anchor="t">
            <a:normAutofit/>
          </a:bodyPr>
          <a:lstStyle/>
          <a:p>
            <a:pPr defTabSz="457200">
              <a:lnSpc>
                <a:spcPct val="90000"/>
              </a:lnSpc>
              <a:spcBef>
                <a:spcPct val="0"/>
              </a:spcBef>
            </a:pPr>
            <a:r>
              <a:rPr lang="en-US" sz="3300"/>
              <a:t>Assembling the Unit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p:nvPr/>
        </p:nvPicPr>
        <p:blipFill rotWithShape="1">
          <a:blip r:embed="rId7"/>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8"/>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17</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9"/>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0"/>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1433586061"/>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 (with and without housing)</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18</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6268123" y="1533159"/>
            <a:ext cx="2965077" cy="2534771"/>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316173" y="433718"/>
            <a:ext cx="3120820" cy="2869034"/>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483876" y="1369442"/>
            <a:ext cx="1870095" cy="140257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630723" y="2887202"/>
            <a:ext cx="1679326" cy="13433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19</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20</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The Cyberinet’s .ino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a:t>MPU6050: Measures performer movement in 6 axis. </a:t>
            </a:r>
          </a:p>
          <a:p>
            <a:pPr marL="457200" lvl="0" indent="-342900" defTabSz="457200">
              <a:lnSpc>
                <a:spcPct val="90000"/>
              </a:lnSpc>
              <a:spcBef>
                <a:spcPts val="1000"/>
              </a:spcBef>
              <a:buSzPct val="80000"/>
              <a:buFont typeface="Wingdings 3" charset="2"/>
              <a:buChar char=""/>
            </a:pPr>
            <a:r>
              <a:rPr lang="en-US" sz="1200"/>
              <a:t>Buttons: triggerable by the performer</a:t>
            </a:r>
          </a:p>
          <a:p>
            <a:pPr marL="0" lvl="0" indent="0" defTabSz="457200">
              <a:lnSpc>
                <a:spcPct val="90000"/>
              </a:lnSpc>
              <a:spcBef>
                <a:spcPts val="1000"/>
              </a:spcBef>
              <a:buSzPct val="80000"/>
              <a:buFont typeface="Wingdings 3" charset="2"/>
              <a:buChar char=""/>
            </a:pPr>
            <a:endParaRPr lang="en-US" sz="12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21</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6CA3154-2445-74C4-9A06-24986F13C803}"/>
              </a:ext>
            </a:extLst>
          </p:cNvPr>
          <p:cNvSpPr>
            <a:spLocks noGrp="1"/>
          </p:cNvSpPr>
          <p:nvPr>
            <p:ph type="sldNum" sz="quarter" idx="12"/>
          </p:nvPr>
        </p:nvSpPr>
        <p:spPr>
          <a:xfrm>
            <a:off x="7764405" y="221796"/>
            <a:ext cx="628649" cy="575766"/>
          </a:xfrm>
        </p:spPr>
        <p:txBody>
          <a:bodyPr>
            <a:normAutofit/>
          </a:bodyPr>
          <a:lstStyle/>
          <a:p>
            <a:pPr marL="0" lvl="0" indent="0" rtl="0">
              <a:spcBef>
                <a:spcPts val="0"/>
              </a:spcBef>
              <a:spcAft>
                <a:spcPts val="600"/>
              </a:spcAft>
              <a:buNone/>
            </a:pPr>
            <a:fld id="{00000000-1234-1234-1234-123412341234}" type="slidenum">
              <a:rPr lang="en">
                <a:solidFill>
                  <a:srgbClr val="FFFFFF"/>
                </a:solidFill>
              </a:rPr>
              <a:pPr marL="0" lvl="0" indent="0" rtl="0">
                <a:spcBef>
                  <a:spcPts val="0"/>
                </a:spcBef>
                <a:spcAft>
                  <a:spcPts val="600"/>
                </a:spcAft>
                <a:buNone/>
              </a:pPr>
              <a:t>22</a:t>
            </a:fld>
            <a:endParaRPr lang="en">
              <a:solidFill>
                <a:srgbClr val="FFFFFF"/>
              </a:solidFill>
            </a:endParaRPr>
          </a:p>
        </p:txBody>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BC83B8F-4D10-31E2-14EF-338FAAC499AD}"/>
              </a:ext>
            </a:extLst>
          </p:cNvPr>
          <p:cNvSpPr>
            <a:spLocks noGrp="1"/>
          </p:cNvSpPr>
          <p:nvPr>
            <p:ph type="title"/>
          </p:nvPr>
        </p:nvSpPr>
        <p:spPr>
          <a:xfrm>
            <a:off x="827484" y="339538"/>
            <a:ext cx="6710641" cy="1050398"/>
          </a:xfrm>
        </p:spPr>
        <p:txBody>
          <a:bodyPr anchor="ctr">
            <a:normAutofit/>
          </a:bodyPr>
          <a:lstStyle/>
          <a:p>
            <a:r>
              <a:rPr lang="en-US">
                <a:solidFill>
                  <a:srgbClr val="FFFFFF"/>
                </a:solidFill>
              </a:rPr>
              <a:t>Performer Opinions</a:t>
            </a:r>
          </a:p>
        </p:txBody>
      </p:sp>
      <p:sp>
        <p:nvSpPr>
          <p:cNvPr id="4" name="Footer Placeholder 3">
            <a:extLst>
              <a:ext uri="{FF2B5EF4-FFF2-40B4-BE49-F238E27FC236}">
                <a16:creationId xmlns:a16="http://schemas.microsoft.com/office/drawing/2014/main" id="{C17CBB7E-AA79-81AE-3E92-1F27BBED8D5F}"/>
              </a:ext>
            </a:extLst>
          </p:cNvPr>
          <p:cNvSpPr>
            <a:spLocks noGrp="1"/>
          </p:cNvSpPr>
          <p:nvPr>
            <p:ph type="ftr" sz="quarter" idx="11"/>
          </p:nvPr>
        </p:nvSpPr>
        <p:spPr>
          <a:xfrm>
            <a:off x="477686" y="4766310"/>
            <a:ext cx="2894846" cy="228600"/>
          </a:xfrm>
        </p:spPr>
        <p:txBody>
          <a:bodyPr>
            <a:normAutofit/>
          </a:bodyPr>
          <a:lstStyle/>
          <a:p>
            <a:r>
              <a:rPr lang="en-US" dirty="0">
                <a:solidFill>
                  <a:schemeClr val="tx1">
                    <a:alpha val="60000"/>
                  </a:schemeClr>
                </a:solidFill>
              </a:rPr>
              <a:t>Thanks Adam!</a:t>
            </a:r>
          </a:p>
        </p:txBody>
      </p:sp>
      <p:sp>
        <p:nvSpPr>
          <p:cNvPr id="3" name="Content Placeholder 2">
            <a:extLst>
              <a:ext uri="{FF2B5EF4-FFF2-40B4-BE49-F238E27FC236}">
                <a16:creationId xmlns:a16="http://schemas.microsoft.com/office/drawing/2014/main" id="{D5C90483-6FD3-BCE7-E86E-D6AF5FEA09F6}"/>
              </a:ext>
            </a:extLst>
          </p:cNvPr>
          <p:cNvSpPr>
            <a:spLocks noGrp="1"/>
          </p:cNvSpPr>
          <p:nvPr>
            <p:ph idx="1"/>
          </p:nvPr>
        </p:nvSpPr>
        <p:spPr>
          <a:xfrm>
            <a:off x="827484" y="2072640"/>
            <a:ext cx="6709905" cy="2613659"/>
          </a:xfrm>
        </p:spPr>
        <p:txBody>
          <a:bodyPr>
            <a:normAutofit/>
          </a:bodyPr>
          <a:lstStyle/>
          <a:p>
            <a:r>
              <a:rPr lang="en-US" dirty="0"/>
              <a:t>We will take a few seconds to ask Adam about his thoughts with using the device.</a:t>
            </a:r>
          </a:p>
          <a:p>
            <a:r>
              <a:rPr lang="en-US" dirty="0"/>
              <a:t>He hasn’t been told about this.</a:t>
            </a:r>
          </a:p>
          <a:p>
            <a:r>
              <a:rPr lang="en-US" dirty="0"/>
              <a:t>What are your honest opinions on the usability, flexibility, and anything else you would like to mention?</a:t>
            </a:r>
          </a:p>
        </p:txBody>
      </p:sp>
    </p:spTree>
    <p:extLst>
      <p:ext uri="{BB962C8B-B14F-4D97-AF65-F5344CB8AC3E}">
        <p14:creationId xmlns:p14="http://schemas.microsoft.com/office/powerpoint/2010/main" val="1736901816"/>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23</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24</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a:t>Utilizes gyroscope and airflow sensors</a:t>
            </a:r>
          </a:p>
          <a:p>
            <a:pPr marL="0" lvl="0" indent="0" defTabSz="457200">
              <a:lnSpc>
                <a:spcPct val="90000"/>
              </a:lnSpc>
              <a:spcBef>
                <a:spcPts val="1000"/>
              </a:spcBef>
              <a:buSzPct val="80000"/>
              <a:buFont typeface="Wingdings 3" charset="2"/>
              <a:buChar char=""/>
            </a:pPr>
            <a:r>
              <a:rPr lang="en-US" sz="140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a:t>Computer synthesis has 2 main textures:</a:t>
            </a:r>
          </a:p>
          <a:p>
            <a:pPr marL="457200" lvl="0" indent="-342900" defTabSz="457200">
              <a:lnSpc>
                <a:spcPct val="90000"/>
              </a:lnSpc>
              <a:spcBef>
                <a:spcPts val="1000"/>
              </a:spcBef>
              <a:buSzPct val="80000"/>
              <a:buFont typeface="Wingdings 3" charset="2"/>
              <a:buChar char=""/>
            </a:pPr>
            <a:r>
              <a:rPr lang="en-US" sz="1400"/>
              <a:t>Filtered pink noise to provide backing texture</a:t>
            </a:r>
          </a:p>
          <a:p>
            <a:pPr marL="457200" lvl="0" indent="-342900" defTabSz="457200">
              <a:lnSpc>
                <a:spcPct val="90000"/>
              </a:lnSpc>
              <a:spcBef>
                <a:spcPts val="1000"/>
              </a:spcBef>
              <a:buSzPct val="80000"/>
              <a:buFont typeface="Wingdings 3" charset="2"/>
              <a:buChar char=""/>
            </a:pPr>
            <a:r>
              <a:rPr lang="en-US" sz="1400"/>
              <a:t>Modified FM synthesis to provide accompaniment to the soloist</a:t>
            </a:r>
          </a:p>
          <a:p>
            <a:pPr marL="0" lvl="0" indent="0" defTabSz="457200">
              <a:lnSpc>
                <a:spcPct val="90000"/>
              </a:lnSpc>
              <a:spcBef>
                <a:spcPts val="1000"/>
              </a:spcBef>
              <a:buSzPct val="80000"/>
              <a:buFont typeface="Wingdings 3" charset="2"/>
              <a:buChar char=""/>
            </a:pPr>
            <a:r>
              <a:rPr lang="en-US" sz="140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a:t>Wide tempo variety helps encourage a non-identical performances.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746620" cy="393600"/>
          </a:xfrm>
        </p:spPr>
        <p:txBody>
          <a:bodyPr>
            <a:noAutofit/>
          </a:bodyPr>
          <a:lstStyle/>
          <a:p>
            <a:pPr marL="0" lvl="0" indent="0" algn="r" rtl="0">
              <a:spcBef>
                <a:spcPts val="0"/>
              </a:spcBef>
              <a:spcAft>
                <a:spcPts val="0"/>
              </a:spcAft>
              <a:buNone/>
            </a:pPr>
            <a:fld id="{00000000-1234-1234-1234-123412341234}" type="slidenum">
              <a:rPr lang="en" sz="2800" smtClean="0"/>
              <a:t>25</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26</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4346628" y="2690118"/>
            <a:ext cx="2063509" cy="130090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6768791" y="2711990"/>
            <a:ext cx="2063509" cy="1279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77" name="Picture 17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9" name="Picture 17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1" name="Oval 18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3" name="Picture 18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5" name="Picture 18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87" name="Rectangle 18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6" name="Google Shape;146;p27"/>
          <p:cNvSpPr txBox="1">
            <a:spLocks noGrp="1"/>
          </p:cNvSpPr>
          <p:nvPr>
            <p:ph type="title"/>
          </p:nvPr>
        </p:nvSpPr>
        <p:spPr>
          <a:xfrm>
            <a:off x="486697" y="471949"/>
            <a:ext cx="2492184"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Max Patches Continued</a:t>
            </a:r>
          </a:p>
        </p:txBody>
      </p:sp>
      <p:pic>
        <p:nvPicPr>
          <p:cNvPr id="4" name="Picture 3" descr="Graphical user interface, application&#10;&#10;Description automatically generated">
            <a:extLst>
              <a:ext uri="{FF2B5EF4-FFF2-40B4-BE49-F238E27FC236}">
                <a16:creationId xmlns:a16="http://schemas.microsoft.com/office/drawing/2014/main" id="{ECC9DDFF-3A26-DAB4-D205-7A13DEBAE39D}"/>
              </a:ext>
            </a:extLst>
          </p:cNvPr>
          <p:cNvPicPr>
            <a:picLocks noChangeAspect="1"/>
          </p:cNvPicPr>
          <p:nvPr/>
        </p:nvPicPr>
        <p:blipFill rotWithShape="1">
          <a:blip r:embed="rId8"/>
          <a:srcRect r="1" b="8763"/>
          <a:stretch/>
        </p:blipFill>
        <p:spPr>
          <a:xfrm>
            <a:off x="3464658" y="457200"/>
            <a:ext cx="5193567" cy="4229098"/>
          </a:xfrm>
          <a:prstGeom prst="rect">
            <a:avLst/>
          </a:prstGeom>
          <a:effectLst>
            <a:outerShdw blurRad="50800" dist="38100" dir="5400000" algn="t" rotWithShape="0">
              <a:prstClr val="black">
                <a:alpha val="43000"/>
              </a:prstClr>
            </a:outerShdw>
          </a:effectLst>
        </p:spPr>
      </p:pic>
      <p:sp>
        <p:nvSpPr>
          <p:cNvPr id="189" name="Rectangle 188">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27</a:t>
            </a:fld>
            <a:endParaRPr lang="en-US" sz="2800"/>
          </a:p>
        </p:txBody>
      </p:sp>
      <p:sp>
        <p:nvSpPr>
          <p:cNvPr id="147" name="Google Shape;147;p27"/>
          <p:cNvSpPr txBox="1">
            <a:spLocks noGrp="1"/>
          </p:cNvSpPr>
          <p:nvPr>
            <p:ph type="body" idx="1"/>
          </p:nvPr>
        </p:nvSpPr>
        <p:spPr>
          <a:xfrm>
            <a:off x="485775" y="1828800"/>
            <a:ext cx="2493106" cy="2857499"/>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CNET.receive</a:t>
            </a:r>
            <a:r>
              <a:rPr lang="en-US" dirty="0"/>
              <a:t> receives all the data from the Cyberinet, sorts and scales it for use, then outputs the numbers to unique object outlets.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a:t>Main view of the </a:t>
            </a:r>
            <a:r>
              <a:rPr lang="en-US" dirty="0" err="1"/>
              <a:t>CNET.test</a:t>
            </a:r>
            <a:r>
              <a:rPr lang="en-US" dirty="0"/>
              <a:t> patch</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28</a:t>
            </a:fld>
            <a:endParaRPr lang="en" sz="2800" dirty="0"/>
          </a:p>
        </p:txBody>
      </p:sp>
      <p:pic>
        <p:nvPicPr>
          <p:cNvPr id="7" name="Picture 6" descr="A screenshot of a computer&#10;&#10;Description automatically generated with low confidence">
            <a:extLst>
              <a:ext uri="{FF2B5EF4-FFF2-40B4-BE49-F238E27FC236}">
                <a16:creationId xmlns:a16="http://schemas.microsoft.com/office/drawing/2014/main" id="{AAE7F521-2095-5E02-8525-F0AB8BFD8ACF}"/>
              </a:ext>
            </a:extLst>
          </p:cNvPr>
          <p:cNvPicPr>
            <a:picLocks noChangeAspect="1"/>
          </p:cNvPicPr>
          <p:nvPr/>
        </p:nvPicPr>
        <p:blipFill>
          <a:blip r:embed="rId2"/>
          <a:stretch>
            <a:fillRect/>
          </a:stretch>
        </p:blipFill>
        <p:spPr>
          <a:xfrm>
            <a:off x="2932771" y="0"/>
            <a:ext cx="3252197" cy="4355330"/>
          </a:xfrm>
          <a:prstGeom prst="rect">
            <a:avLst/>
          </a:prstGeom>
        </p:spPr>
      </p:pic>
    </p:spTree>
    <p:extLst>
      <p:ext uri="{BB962C8B-B14F-4D97-AF65-F5344CB8AC3E}">
        <p14:creationId xmlns:p14="http://schemas.microsoft.com/office/powerpoint/2010/main" val="27301386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2</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err="1"/>
              <a:t>CNET.recieve</a:t>
            </a:r>
            <a:r>
              <a:rPr lang="en-US" dirty="0"/>
              <a:t> patch inner workings</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29</a:t>
            </a:fld>
            <a:endParaRPr lang="en" sz="2800" dirty="0"/>
          </a:p>
        </p:txBody>
      </p:sp>
      <p:pic>
        <p:nvPicPr>
          <p:cNvPr id="4" name="Picture 3" descr="Graphical user interface&#10;&#10;Description automatically generated">
            <a:extLst>
              <a:ext uri="{FF2B5EF4-FFF2-40B4-BE49-F238E27FC236}">
                <a16:creationId xmlns:a16="http://schemas.microsoft.com/office/drawing/2014/main" id="{3756C8CA-4E06-A028-8533-1F5A79FB3945}"/>
              </a:ext>
            </a:extLst>
          </p:cNvPr>
          <p:cNvPicPr>
            <a:picLocks noChangeAspect="1"/>
          </p:cNvPicPr>
          <p:nvPr/>
        </p:nvPicPr>
        <p:blipFill>
          <a:blip r:embed="rId2"/>
          <a:stretch>
            <a:fillRect/>
          </a:stretch>
        </p:blipFill>
        <p:spPr>
          <a:xfrm>
            <a:off x="0" y="307825"/>
            <a:ext cx="7772400" cy="3866123"/>
          </a:xfrm>
          <a:prstGeom prst="rect">
            <a:avLst/>
          </a:prstGeom>
        </p:spPr>
      </p:pic>
    </p:spTree>
    <p:extLst>
      <p:ext uri="{BB962C8B-B14F-4D97-AF65-F5344CB8AC3E}">
        <p14:creationId xmlns:p14="http://schemas.microsoft.com/office/powerpoint/2010/main" val="59399575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30</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Data from the Cyberinet can be read by any software capable of receiving Serial data.</a:t>
            </a:r>
          </a:p>
          <a:p>
            <a:pPr marL="0" lvl="0" indent="0" defTabSz="457200">
              <a:lnSpc>
                <a:spcPct val="90000"/>
              </a:lnSpc>
              <a:spcBef>
                <a:spcPts val="1000"/>
              </a:spcBef>
              <a:buSzPct val="80000"/>
              <a:buFont typeface="Wingdings 3" charset="2"/>
              <a:buChar char=""/>
            </a:pPr>
            <a:r>
              <a:rPr lang="en-US" sz="1200"/>
              <a:t>Simply connect the Cyberinet to the host computer and use the software’s ability to read serial data.</a:t>
            </a:r>
          </a:p>
          <a:p>
            <a:pPr marL="0" lvl="0" indent="0" defTabSz="457200">
              <a:lnSpc>
                <a:spcPct val="90000"/>
              </a:lnSpc>
              <a:spcBef>
                <a:spcPts val="1000"/>
              </a:spcBef>
              <a:buSzPct val="80000"/>
              <a:buFont typeface="Wingdings 3" charset="2"/>
              <a:buChar char=""/>
            </a:pPr>
            <a:r>
              <a:rPr lang="en-US" sz="1200"/>
              <a:t>Programs like Max can then convert the messages to different formats and transmit them to other devices and softwares as needed. </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866216" y="1085850"/>
            <a:ext cx="5231186"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Online Resources</a:t>
            </a:r>
          </a:p>
        </p:txBody>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31</a:t>
            </a:fld>
            <a:endParaRPr lang="en-US" sz="2800" b="0" i="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32</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33</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775193534"/>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938599"/>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34</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35</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786325" y="428738"/>
            <a:ext cx="548700" cy="393600"/>
          </a:xfrm>
        </p:spPr>
        <p:txBody>
          <a:bodyPr>
            <a:normAutofit fontScale="77500" lnSpcReduction="20000"/>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38</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or electronic.</a:t>
            </a:r>
          </a:p>
          <a:p>
            <a:r>
              <a:rPr lang="en-US" dirty="0"/>
              <a:t>Many modern augmentations include electronic components and sensors.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3</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lvl="0" indent="0" defTabSz="457200">
              <a:spcBef>
                <a:spcPts val="1000"/>
              </a:spcBef>
              <a:buSzPct val="80000"/>
              <a:buFont typeface="Wingdings 3" charset="2"/>
              <a:buChar char=""/>
            </a:pPr>
            <a:r>
              <a:rPr lang="en-US" dirty="0"/>
              <a:t>OSC Formatting for easier multi-platform use cases.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39</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484584" y="1871276"/>
            <a:ext cx="3639741" cy="2034417"/>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40</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41</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42</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p:txBody>
          <a:bodyPr/>
          <a:lstStyle/>
          <a:p>
            <a:r>
              <a:rPr lang="en-US" dirty="0"/>
              <a:t>Early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p:txBody>
          <a:bodyPr/>
          <a:lstStyle/>
          <a:p>
            <a:pPr marL="171450" indent="-171450">
              <a:buFont typeface="Wingdings" pitchFamily="2" charset="2"/>
              <a:buChar char="Ø"/>
            </a:pPr>
            <a:r>
              <a:rPr lang="en-US" dirty="0"/>
              <a:t>Completely acoustic.</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a:t>
            </a:r>
          </a:p>
          <a:p>
            <a:pPr marL="171450" indent="-171450">
              <a:buFont typeface="Wingdings" pitchFamily="2" charset="2"/>
              <a:buChar char="Ø"/>
            </a:pPr>
            <a:r>
              <a:rPr lang="en-US" dirty="0"/>
              <a:t>Angled violin necks</a:t>
            </a: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8701" y="1485900"/>
            <a:ext cx="2397274" cy="432197"/>
          </a:xfrm>
        </p:spPr>
        <p:txBody>
          <a:bodyPr/>
          <a:lstStyle/>
          <a:p>
            <a:r>
              <a:rPr lang="en-US" dirty="0"/>
              <a:t>“Recent” Acoustic</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p:txBody>
          <a:bodyPr/>
          <a:lstStyle/>
          <a:p>
            <a:pPr marL="171450" indent="-171450">
              <a:buFont typeface="Wingdings" pitchFamily="2" charset="2"/>
              <a:buChar char="Ø"/>
            </a:pPr>
            <a:r>
              <a:rPr lang="en-US" dirty="0"/>
              <a:t>Mainly acoustic, more electronic as electronics and computers are invented and improved. </a:t>
            </a:r>
          </a:p>
          <a:p>
            <a:pPr marL="171450" indent="-171450">
              <a:buFont typeface="Wingdings" pitchFamily="2" charset="2"/>
              <a:buChar char="Ø"/>
            </a:pPr>
            <a:r>
              <a:rPr lang="en-US" dirty="0"/>
              <a:t>Generally exploring new timbres</a:t>
            </a:r>
          </a:p>
          <a:p>
            <a:pPr marL="171450" indent="-171450">
              <a:buFont typeface="Wingdings" pitchFamily="2" charset="2"/>
              <a:buChar char="Ø"/>
            </a:pPr>
            <a:r>
              <a:rPr lang="en-US" dirty="0"/>
              <a:t>Prepared Piano</a:t>
            </a:r>
          </a:p>
          <a:p>
            <a:pPr marL="171450" indent="-171450">
              <a:buFont typeface="Wingdings" pitchFamily="2" charset="2"/>
              <a:buChar char="Ø"/>
            </a:pPr>
            <a:r>
              <a:rPr lang="en-US" dirty="0"/>
              <a:t>Amplification</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Modern/Electronic</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p:txBody>
          <a:bodyPr/>
          <a:lstStyle/>
          <a:p>
            <a:pPr marL="171450" indent="-171450">
              <a:buFont typeface="Wingdings" pitchFamily="2" charset="2"/>
              <a:buChar char="Ø"/>
            </a:pPr>
            <a:r>
              <a:rPr lang="en-US" dirty="0"/>
              <a:t>Generally, include electronic capabilities, especially as technology continually improves.</a:t>
            </a:r>
          </a:p>
          <a:p>
            <a:pPr marL="171450" indent="-171450">
              <a:buFont typeface="Wingdings" pitchFamily="2" charset="2"/>
              <a:buChar char="Ø"/>
            </a:pPr>
            <a:r>
              <a:rPr lang="en-US" dirty="0"/>
              <a:t>Exploring new timbres and instrument functionality.</a:t>
            </a:r>
          </a:p>
          <a:p>
            <a:pPr marL="171450" indent="-171450">
              <a:buFont typeface="Wingdings" pitchFamily="2" charset="2"/>
              <a:buChar char="Ø"/>
            </a:pPr>
            <a:r>
              <a:rPr lang="en-US" dirty="0"/>
              <a:t>MIGSI Trumpet</a:t>
            </a:r>
          </a:p>
          <a:p>
            <a:pPr marL="171450" indent="-171450">
              <a:buFont typeface="Wingdings" pitchFamily="2" charset="2"/>
              <a:buChar char="Ø"/>
            </a:pPr>
            <a:r>
              <a:rPr lang="en-US" dirty="0" err="1"/>
              <a:t>SABRe</a:t>
            </a:r>
            <a:endParaRPr lang="en-US" dirty="0"/>
          </a:p>
          <a:p>
            <a:pPr marL="171450" indent="-171450">
              <a:buFont typeface="Wingdings" pitchFamily="2" charset="2"/>
              <a:buChar char="Ø"/>
            </a:pPr>
            <a:r>
              <a:rPr lang="en-US" dirty="0"/>
              <a:t>Overtone Violin</a:t>
            </a:r>
          </a:p>
          <a:p>
            <a:pPr marL="171450" indent="-171450">
              <a:buFont typeface="Wingdings" pitchFamily="2" charset="2"/>
              <a:buChar char="Ø"/>
            </a:pPr>
            <a:r>
              <a:rPr lang="en-US" dirty="0" err="1"/>
              <a:t>MataSax</a:t>
            </a:r>
            <a:endParaRPr lang="en-US" dirty="0"/>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General timeline, not official eras</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spTree>
    <p:extLst>
      <p:ext uri="{BB962C8B-B14F-4D97-AF65-F5344CB8AC3E}">
        <p14:creationId xmlns:p14="http://schemas.microsoft.com/office/powerpoint/2010/main" val="20779661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5</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is Cybernetic About it?</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a:bodyPr>
          <a:lstStyle/>
          <a:p>
            <a:pPr defTabSz="457200">
              <a:spcBef>
                <a:spcPts val="1000"/>
              </a:spcBef>
              <a:buSzPct val="80000"/>
              <a:buFont typeface="Wingdings 3" charset="2"/>
              <a:buChar char=""/>
            </a:pPr>
            <a:r>
              <a:rPr lang="en-US" dirty="0"/>
              <a:t>Cybernetic: The science of communications and automatic control systems in both machines and living things – Oxford Dictionary</a:t>
            </a:r>
            <a:endParaRPr lang="en-US"/>
          </a:p>
          <a:p>
            <a:pPr defTabSz="457200">
              <a:spcBef>
                <a:spcPts val="1000"/>
              </a:spcBef>
              <a:buSzPct val="80000"/>
              <a:buFont typeface="Wingdings 3" charset="2"/>
              <a:buChar char=""/>
            </a:pPr>
            <a:r>
              <a:rPr lang="en-US" dirty="0"/>
              <a:t>Definition ca. 1948 from the Greek “Kubernetes” meaning captain, pilot, conductor, etc.</a:t>
            </a: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r>
              <a:rPr lang="en-US" dirty="0"/>
              <a:t>The Cyberinet is used to collect performance data and automatically control the audio processing and other electronic elements of an electroacoustic performance.</a:t>
            </a:r>
            <a:endParaRPr lang="en-US"/>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6</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fontScale="92500" lnSpcReduction="20000"/>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device can be easily added or removed from a standard Bb Clarinet whenever needed.</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Creates sound and control possibilities with minimal additional knowledge.</a:t>
            </a:r>
          </a:p>
          <a:p>
            <a:pPr marL="0" lvl="0" indent="0" defTabSz="457200">
              <a:spcBef>
                <a:spcPts val="1000"/>
              </a:spcBef>
              <a:buSzPct val="80000"/>
              <a:buFont typeface="Wingdings 3" charset="2"/>
              <a:buChar char=""/>
            </a:pPr>
            <a:r>
              <a:rPr lang="en-US" dirty="0"/>
              <a:t>Components are all common-place and use standard pin spacings.</a:t>
            </a:r>
          </a:p>
          <a:p>
            <a:pPr marL="0" lvl="0" indent="0" defTabSz="457200">
              <a:spcBef>
                <a:spcPts val="1000"/>
              </a:spcBef>
              <a:buSzPct val="80000"/>
              <a:buFont typeface="Wingdings 3" charset="2"/>
              <a:buChar char=""/>
            </a:pPr>
            <a:r>
              <a:rPr lang="en-US" dirty="0"/>
              <a:t>Can be used as a compositional AND performance tool.</a:t>
            </a:r>
          </a:p>
          <a:p>
            <a:pPr marL="0" lvl="0" indent="0" defTabSz="457200">
              <a:spcBef>
                <a:spcPts val="1000"/>
              </a:spcBef>
              <a:buSzPct val="80000"/>
              <a:buFont typeface="Wingdings 3" charset="2"/>
              <a:buChar char=""/>
            </a:pPr>
            <a:endParaRPr lang="en-US" dirty="0"/>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7</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Can easily add harmonic capabilities to the Clarinet.</a:t>
            </a:r>
          </a:p>
          <a:p>
            <a:pPr marL="0" lvl="0" indent="0" defTabSz="457200">
              <a:spcBef>
                <a:spcPts val="1000"/>
              </a:spcBef>
              <a:buSzPct val="80000"/>
              <a:buFont typeface="Wingdings 3" charset="2"/>
              <a:buChar char=""/>
            </a:pPr>
            <a:r>
              <a:rPr lang="en-US"/>
              <a:t>Intuitive </a:t>
            </a:r>
            <a:r>
              <a:rPr lang="en-US" dirty="0"/>
              <a:t>controls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8</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1836</TotalTime>
  <Words>1461</Words>
  <Application>Microsoft Macintosh PowerPoint</Application>
  <PresentationFormat>On-screen Show (16:9)</PresentationFormat>
  <Paragraphs>217</Paragraphs>
  <Slides>44</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Wingdings</vt:lpstr>
      <vt:lpstr>Century Gothic</vt:lpstr>
      <vt:lpstr>Arial</vt:lpstr>
      <vt:lpstr>Wingdings 3</vt:lpstr>
      <vt:lpstr>Oswald</vt:lpstr>
      <vt:lpstr>Futura Medium</vt:lpstr>
      <vt:lpstr>Ion</vt:lpstr>
      <vt:lpstr>The main event will begin soon.  Please take your seat.  Access the event program and music scores with this  QR code =&gt;  </vt:lpstr>
      <vt:lpstr>Raindrops on a Tin Roof: Exploring the Cyberinet</vt:lpstr>
      <vt:lpstr>Augmented Instruments</vt:lpstr>
      <vt:lpstr>What is an Augmented Instrument?</vt:lpstr>
      <vt:lpstr>Eras of Augmented Instruments</vt:lpstr>
      <vt:lpstr>Cybernetic + Clarinet</vt:lpstr>
      <vt:lpstr>What is Cybernetic About it?</vt:lpstr>
      <vt:lpstr>Why use this Instrument?</vt:lpstr>
      <vt:lpstr>Why use this Instrument?</vt:lpstr>
      <vt:lpstr>Components Included</vt:lpstr>
      <vt:lpstr>PowerPoint Presentation</vt:lpstr>
      <vt:lpstr>PowerPoint Presentation</vt:lpstr>
      <vt:lpstr>PowerPoint Presentation</vt:lpstr>
      <vt:lpstr>Future Optional add-ons</vt:lpstr>
      <vt:lpstr>Music</vt:lpstr>
      <vt:lpstr>Puzzle of a Park (2023)</vt:lpstr>
      <vt:lpstr>PowerPoint Presentation</vt:lpstr>
      <vt:lpstr>Assembling the Unit</vt:lpstr>
      <vt:lpstr>PowerPoint Presentation</vt:lpstr>
      <vt:lpstr>How the Cyberinet works</vt:lpstr>
      <vt:lpstr>Collects data</vt:lpstr>
      <vt:lpstr>Transmits wirelessly</vt:lpstr>
      <vt:lpstr>Performer Opinions</vt:lpstr>
      <vt:lpstr>Music</vt:lpstr>
      <vt:lpstr>Ethereal Presence (2022)</vt:lpstr>
      <vt:lpstr>PowerPoint Presentation</vt:lpstr>
      <vt:lpstr>Processing/Manipulation in Max</vt:lpstr>
      <vt:lpstr>Max Patches Continued</vt:lpstr>
      <vt:lpstr>PowerPoint Presentation</vt:lpstr>
      <vt:lpstr>PowerPoint Presentation</vt:lpstr>
      <vt:lpstr>Sending data to other programs</vt:lpstr>
      <vt:lpstr>Online Resources</vt:lpstr>
      <vt:lpstr>Github Repo</vt:lpstr>
      <vt:lpstr>Code, Patches and Diagrams</vt:lpstr>
      <vt:lpstr>Music</vt:lpstr>
      <vt:lpstr>Raindrops on a Tin Roof (2022-2023)</vt:lpstr>
      <vt:lpstr>PowerPoint Presentation</vt:lpstr>
      <vt:lpstr>PowerPoint Presentation</vt:lpstr>
      <vt:lpstr>Future Directions</vt:lpstr>
      <vt:lpstr>Potential Future Directions Include:</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42</cp:revision>
  <dcterms:modified xsi:type="dcterms:W3CDTF">2023-04-11T00:19:06Z</dcterms:modified>
</cp:coreProperties>
</file>